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75" r:id="rId2"/>
    <p:sldId id="592" r:id="rId3"/>
    <p:sldId id="593" r:id="rId4"/>
    <p:sldId id="587" r:id="rId5"/>
    <p:sldId id="594" r:id="rId6"/>
    <p:sldId id="588" r:id="rId7"/>
    <p:sldId id="589" r:id="rId8"/>
    <p:sldId id="590" r:id="rId9"/>
    <p:sldId id="591" r:id="rId10"/>
    <p:sldId id="38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876" autoAdjust="0"/>
    <p:restoredTop sz="94993" autoAdjust="0"/>
  </p:normalViewPr>
  <p:slideViewPr>
    <p:cSldViewPr snapToGrid="0" snapToObjects="1">
      <p:cViewPr varScale="1">
        <p:scale>
          <a:sx n="112" d="100"/>
          <a:sy n="112" d="100"/>
        </p:scale>
        <p:origin x="34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6/18/2023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281944-2C2E-4978-87D9-5AA0D00063EF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EF306-B843-49AA-ADBA-5C82FD34A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837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6/18/2023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6/18/2023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6/18/2023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6/18/2023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6/18/2023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6/18/2023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6/18/2023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6/18/2023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6/18/2023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6/18/2023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6/18/2023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6/18/2023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6/18/2023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6/18/2023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6/18/2023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6/18/2023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6/18/2023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6/18/2023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83" r:id="rId14"/>
    <p:sldLayoutId id="2147483685" r:id="rId15"/>
    <p:sldLayoutId id="2147483684" r:id="rId16"/>
    <p:sldLayoutId id="2147483680" r:id="rId17"/>
    <p:sldLayoutId id="2147483691" r:id="rId18"/>
    <p:sldLayoutId id="2147483692" r:id="rId19"/>
    <p:sldLayoutId id="2147483693" r:id="rId20"/>
    <p:sldLayoutId id="2147483694" r:id="rId21"/>
    <p:sldLayoutId id="2147483688" r:id="rId22"/>
    <p:sldLayoutId id="2147483687" r:id="rId23"/>
    <p:sldLayoutId id="2147483689" r:id="rId24"/>
    <p:sldLayoutId id="2147483690" r:id="rId25"/>
    <p:sldLayoutId id="2147483695" r:id="rId26"/>
    <p:sldLayoutId id="2147483696" r:id="rId27"/>
    <p:sldLayoutId id="2147483697" r:id="rId28"/>
    <p:sldLayoutId id="2147483698" r:id="rId29"/>
    <p:sldLayoutId id="2147483703" r:id="rId30"/>
    <p:sldLayoutId id="2147483704" r:id="rId31"/>
    <p:sldLayoutId id="2147483705" r:id="rId32"/>
    <p:sldLayoutId id="2147483706" r:id="rId33"/>
    <p:sldLayoutId id="2147483700" r:id="rId34"/>
    <p:sldLayoutId id="2147483699" r:id="rId35"/>
    <p:sldLayoutId id="2147483701" r:id="rId36"/>
    <p:sldLayoutId id="2147483702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customXml" Target="../ink/ink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customXml" Target="../ink/ink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customXml" Target="../ink/ink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customXml" Target="../ink/ink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Hand placing stars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319" r="20318" b="-1"/>
          <a:stretch/>
        </p:blipFill>
        <p:spPr>
          <a:xfrm>
            <a:off x="6093055" y="10"/>
            <a:ext cx="6098946" cy="6857990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99537" y="4511526"/>
            <a:ext cx="4179375" cy="356462"/>
          </a:xfrm>
        </p:spPr>
        <p:txBody>
          <a:bodyPr>
            <a:normAutofit fontScale="92500" lnSpcReduction="20000"/>
          </a:bodyPr>
          <a:lstStyle/>
          <a:p>
            <a:pPr algn="ctr" rtl="1"/>
            <a:r>
              <a:rPr lang="he-IL" sz="2400" dirty="0">
                <a:latin typeface="Arial" panose="020B0604020202020204" pitchFamily="34" charset="0"/>
                <a:cs typeface="Arial" panose="020B0604020202020204" pitchFamily="34" charset="0"/>
              </a:rPr>
              <a:t>אלכס גורבצ'וב</a:t>
            </a:r>
            <a:endParaRPr lang="id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537" y="3425854"/>
            <a:ext cx="4179376" cy="902865"/>
          </a:xfrm>
        </p:spPr>
        <p:txBody>
          <a:bodyPr anchor="b">
            <a:noAutofit/>
          </a:bodyPr>
          <a:lstStyle/>
          <a:p>
            <a:pPr algn="ctr" rtl="1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QA</a:t>
            </a:r>
            <a:b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  <a:t>בודק תוכנה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תמונה 15">
            <a:extLst>
              <a:ext uri="{FF2B5EF4-FFF2-40B4-BE49-F238E27FC236}">
                <a16:creationId xmlns:a16="http://schemas.microsoft.com/office/drawing/2014/main" id="{85DD4F0C-1060-F2A1-6EFA-429626B64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5B8B34F-DFCB-5208-45CD-CD44786ED7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" b="5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993" y="2766218"/>
            <a:ext cx="4672011" cy="1325563"/>
          </a:xfrm>
        </p:spPr>
        <p:txBody>
          <a:bodyPr>
            <a:noAutofit/>
          </a:bodyPr>
          <a:lstStyle/>
          <a:p>
            <a:pPr algn="r" rtl="1"/>
            <a:r>
              <a:rPr lang="he-IL" sz="12500" dirty="0">
                <a:solidFill>
                  <a:schemeClr val="bg1"/>
                </a:solidFill>
              </a:rPr>
              <a:t>שאלות?</a:t>
            </a:r>
            <a:endParaRPr lang="en-US" sz="1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מבוא לתכנות עם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endParaRPr lang="he-IL" dirty="0">
              <a:latin typeface="+mn-lt"/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כתיבת פונקציה בפיתון</a:t>
            </a:r>
          </a:p>
          <a:p>
            <a:pPr algn="r" rtl="1">
              <a:lnSpc>
                <a:spcPct val="150000"/>
              </a:lnSpc>
            </a:pPr>
            <a:r>
              <a:rPr lang="he-IL" sz="1800" dirty="0"/>
              <a:t>פונקציה היא קטע קוד שיש לו שם ואפשר להפעיל אותו על ידי קריאה לשם. לקטע הקוד אפשר להעביר מידע, שעליו יבוצעו פעולות, וכמובן שאפשר גם לקבל חזרה ערכים מהפונקציה.</a:t>
            </a:r>
          </a:p>
          <a:p>
            <a:pPr algn="r" rtl="1">
              <a:lnSpc>
                <a:spcPct val="150000"/>
              </a:lnSpc>
            </a:pPr>
            <a:r>
              <a:rPr lang="he-IL" sz="1800" dirty="0"/>
              <a:t>במילים אחרות פונקציה היא קטע קוד שיש לו קלט </a:t>
            </a:r>
            <a:r>
              <a:rPr lang="en-US" sz="1800" dirty="0"/>
              <a:t>input</a:t>
            </a:r>
            <a:r>
              <a:rPr lang="he-IL" sz="1800" dirty="0"/>
              <a:t>, ופלט </a:t>
            </a:r>
            <a:r>
              <a:rPr lang="en-US" sz="1800" dirty="0"/>
              <a:t>output</a:t>
            </a:r>
            <a:endParaRPr lang="he-IL" sz="1800" dirty="0"/>
          </a:p>
          <a:p>
            <a:pPr algn="r" rtl="1">
              <a:lnSpc>
                <a:spcPct val="150000"/>
              </a:lnSpc>
            </a:pPr>
            <a:endParaRPr lang="he-IL" sz="1800" dirty="0"/>
          </a:p>
          <a:p>
            <a:pPr algn="r" rtl="1">
              <a:lnSpc>
                <a:spcPct val="150000"/>
              </a:lnSpc>
            </a:pPr>
            <a:endParaRPr lang="he-IL" sz="1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8">
            <a:extLst>
              <a:ext uri="{FF2B5EF4-FFF2-40B4-BE49-F238E27FC236}">
                <a16:creationId xmlns:a16="http://schemas.microsoft.com/office/drawing/2014/main" id="{87C14EAA-1D40-7F9B-7C97-7891DFF09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1696141" y="3455361"/>
            <a:ext cx="1335385" cy="133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70F73B-1299-AE83-0356-856CEC826B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6326" y="4310355"/>
            <a:ext cx="210502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38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מבוא לתכנות עם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endParaRPr lang="he-IL" dirty="0">
              <a:latin typeface="+mn-lt"/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כתיבת פונקציה בפיתון</a:t>
            </a:r>
          </a:p>
          <a:p>
            <a:pPr algn="r" rtl="1">
              <a:lnSpc>
                <a:spcPct val="150000"/>
              </a:lnSpc>
            </a:pPr>
            <a:r>
              <a:rPr lang="he-IL" sz="1800" dirty="0"/>
              <a:t>מתחילים עם המילה השמורה </a:t>
            </a:r>
            <a:r>
              <a:rPr lang="en-US" sz="1800" dirty="0"/>
              <a:t>def</a:t>
            </a:r>
            <a:r>
              <a:rPr lang="he-IL" sz="1800" dirty="0"/>
              <a:t>. לאחר מכן שם הפונקציה, ולאחר מכן סוגריים שבתוכם אפשר לשים פרמטרים.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class"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he-IL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800" dirty="0"/>
              <a:t>שימו לב:</a:t>
            </a:r>
          </a:p>
          <a:p>
            <a:pPr algn="r" rtl="1">
              <a:lnSpc>
                <a:spcPct val="150000"/>
              </a:lnSpc>
            </a:pPr>
            <a:r>
              <a:rPr lang="he-IL" sz="1800" dirty="0"/>
              <a:t>מומלץ מאוד לתת לפונקציה שם בעל משמעות, כך שגם מי שקורא את הקוד שלנו יבין מה רצינו.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8">
            <a:extLst>
              <a:ext uri="{FF2B5EF4-FFF2-40B4-BE49-F238E27FC236}">
                <a16:creationId xmlns:a16="http://schemas.microsoft.com/office/drawing/2014/main" id="{87C14EAA-1D40-7F9B-7C97-7891DFF09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1696141" y="3455361"/>
            <a:ext cx="1335385" cy="133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522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מבוא לתכנות עם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endParaRPr lang="he-IL" dirty="0">
              <a:latin typeface="+mn-lt"/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כתיבת פונקציה בפיתון</a:t>
            </a:r>
          </a:p>
          <a:p>
            <a:pPr algn="r" rtl="1">
              <a:lnSpc>
                <a:spcPct val="150000"/>
              </a:lnSpc>
            </a:pPr>
            <a:r>
              <a:rPr lang="he-IL" sz="1800" dirty="0"/>
              <a:t>מתחילים עם המילה השמורה </a:t>
            </a:r>
            <a:r>
              <a:rPr lang="en-US" sz="1800" dirty="0"/>
              <a:t>def</a:t>
            </a:r>
            <a:r>
              <a:rPr lang="he-IL" sz="1800" dirty="0"/>
              <a:t>. לאחר מכן שם הפונקציה, ולאחר מכן סוגריים שבתוכם אפשר לשים פרמטרים.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class"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he-IL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800" dirty="0"/>
              <a:t>שימו לב:</a:t>
            </a:r>
          </a:p>
          <a:p>
            <a:pPr algn="r" rtl="1">
              <a:lnSpc>
                <a:spcPct val="150000"/>
              </a:lnSpc>
            </a:pPr>
            <a:r>
              <a:rPr lang="he-IL" sz="1800" dirty="0"/>
              <a:t>מומלץ מאוד לתת לפונקציה שם בעל משמעות, כך שגם מי שקורא את הקוד שלנו יבין מה רצינו.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8">
            <a:extLst>
              <a:ext uri="{FF2B5EF4-FFF2-40B4-BE49-F238E27FC236}">
                <a16:creationId xmlns:a16="http://schemas.microsoft.com/office/drawing/2014/main" id="{87C14EAA-1D40-7F9B-7C97-7891DFF09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1696141" y="3455361"/>
            <a:ext cx="1335385" cy="133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712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מבוא לתכנות עם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endParaRPr lang="en-US" dirty="0"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</a:t>
            </a:r>
            <a:r>
              <a:rPr lang="en-US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he-IL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ClrTx/>
              <a:buFont typeface="Wingdings" panose="05000000000000000000" pitchFamily="2" charset="2"/>
              <a:buChar char="v"/>
            </a:pPr>
            <a:r>
              <a:rPr lang="he-I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כתבו פונקציה בשם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beep</a:t>
            </a:r>
            <a:r>
              <a:rPr lang="he-I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שמקבלת מחרוזת ומחזירה את המחרוזת ועוד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beep</a:t>
            </a:r>
            <a:r>
              <a:rPr lang="he-I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בסופה.</a:t>
            </a:r>
          </a:p>
          <a:p>
            <a:pPr marL="285750" indent="-285750" algn="r" rtl="1">
              <a:lnSpc>
                <a:spcPct val="150000"/>
              </a:lnSpc>
              <a:buClrTx/>
              <a:buFont typeface="Wingdings" panose="05000000000000000000" pitchFamily="2" charset="2"/>
              <a:buChar char="v"/>
            </a:pPr>
            <a:r>
              <a:rPr lang="he-I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כתבו פונקציה בשם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nums_mul</a:t>
            </a:r>
            <a:r>
              <a:rPr lang="he-I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שמקבלת שני מספרים ומחזירה את המכפלה שלהם, או 0 אם התוצאה שלילית. שימו לב, אפשר לכתוב   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he-I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יותר מפעם אחת בפונקציה.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0EE3C7-C530-20A7-B241-82814A72F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1563966" y="3144680"/>
            <a:ext cx="2935120" cy="195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40506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מבוא לתכנות עם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endParaRPr lang="he-IL" dirty="0">
              <a:latin typeface="+mn-lt"/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הגדרת </a:t>
            </a:r>
            <a:r>
              <a:rPr lang="en-US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  <a:endParaRPr lang="he-IL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800" dirty="0"/>
              <a:t>עד כה דיברנו על מספר טיפוסי משתנים: </a:t>
            </a:r>
            <a:r>
              <a:rPr lang="en-US" sz="1800" dirty="0"/>
              <a:t>boolean, float, int </a:t>
            </a:r>
            <a:r>
              <a:rPr lang="he-IL" sz="1800" dirty="0"/>
              <a:t> ו-</a:t>
            </a:r>
            <a:r>
              <a:rPr lang="en-US" sz="1800" dirty="0"/>
              <a:t>string</a:t>
            </a:r>
            <a:r>
              <a:rPr lang="he-IL" sz="1800" dirty="0"/>
              <a:t>. באו נגדיר שני טיפוסי משתנים שימושיים במיוחד - </a:t>
            </a:r>
            <a:r>
              <a:rPr lang="en-US" sz="1800" dirty="0"/>
              <a:t>list</a:t>
            </a:r>
            <a:r>
              <a:rPr lang="he-IL" sz="1800" dirty="0"/>
              <a:t> (רשימה) ו-</a:t>
            </a:r>
            <a:r>
              <a:rPr lang="en-US" sz="1800" dirty="0"/>
              <a:t>tuple</a:t>
            </a:r>
            <a:r>
              <a:rPr lang="he-IL" sz="1800" dirty="0"/>
              <a:t>. ל-</a:t>
            </a:r>
            <a:r>
              <a:rPr lang="en-US" sz="1800" dirty="0"/>
              <a:t>tuple</a:t>
            </a:r>
            <a:r>
              <a:rPr lang="he-IL" sz="1800" dirty="0"/>
              <a:t> אין שם עברי ולכן ניצמד למונח הלועזי.</a:t>
            </a:r>
          </a:p>
          <a:p>
            <a:pPr algn="r" rtl="1">
              <a:lnSpc>
                <a:spcPct val="150000"/>
              </a:lnSpc>
            </a:pPr>
            <a:r>
              <a:rPr lang="he-IL" sz="1800" dirty="0"/>
              <a:t>מהו </a:t>
            </a:r>
            <a:r>
              <a:rPr lang="en-US" sz="1800" dirty="0"/>
              <a:t>list</a:t>
            </a:r>
            <a:r>
              <a:rPr lang="he-IL" sz="1800" dirty="0"/>
              <a:t> וכיצד מגדירים אותו?</a:t>
            </a:r>
          </a:p>
          <a:p>
            <a:pPr algn="r" rtl="1">
              <a:lnSpc>
                <a:spcPct val="150000"/>
              </a:lnSpc>
            </a:pPr>
            <a:r>
              <a:rPr lang="he-IL" sz="1800" dirty="0"/>
              <a:t>זהו אוסף של איברים, אוסף שאפשר להוסיף אליו איברים או להוציא ממנו איברים. כמו רשימת קניות - אפשר להוסיף לה מוצרים שברצוננו לרכוש או למחוק ממנה מוצרים. מגדירים </a:t>
            </a:r>
            <a:r>
              <a:rPr lang="en-US" sz="1800" dirty="0"/>
              <a:t>list </a:t>
            </a:r>
            <a:r>
              <a:rPr lang="he-IL" sz="1800" dirty="0"/>
              <a:t> באמצעות סוגריים מרובעים:</a:t>
            </a:r>
          </a:p>
          <a:p>
            <a:pPr rtl="1">
              <a:lnSpc>
                <a:spcPct val="150000"/>
              </a:lnSpc>
            </a:pPr>
            <a:r>
              <a:rPr lang="en-US" sz="1800" dirty="0"/>
              <a:t>my_list = [11, ‘aaa’, 35.6, True]</a:t>
            </a:r>
            <a:endParaRPr lang="he-IL" sz="1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8">
            <a:extLst>
              <a:ext uri="{FF2B5EF4-FFF2-40B4-BE49-F238E27FC236}">
                <a16:creationId xmlns:a16="http://schemas.microsoft.com/office/drawing/2014/main" id="{87C14EAA-1D40-7F9B-7C97-7891DFF09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1696141" y="3455361"/>
            <a:ext cx="1335385" cy="133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117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מבוא לתכנות עם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endParaRPr lang="he-IL" dirty="0">
              <a:latin typeface="+mn-lt"/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en-US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append</a:t>
            </a:r>
            <a:endParaRPr lang="he-IL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800" dirty="0"/>
              <a:t>המתודה </a:t>
            </a:r>
            <a:r>
              <a:rPr lang="en-US" sz="1800" dirty="0"/>
              <a:t>append</a:t>
            </a:r>
            <a:r>
              <a:rPr lang="he-IL" sz="1800" dirty="0"/>
              <a:t> תמיד מוסיפה איבר בסוף הרשימה. כלומר, אי אפשר להוסיף באמצעותה איבר לאמצע הרשימה. המתודה מקבלת את האיבר שרוצים להוסיף.</a:t>
            </a:r>
          </a:p>
          <a:p>
            <a:pPr algn="r" rtl="1">
              <a:lnSpc>
                <a:spcPct val="150000"/>
              </a:lnSpc>
            </a:pPr>
            <a:endParaRPr lang="he-IL" sz="1800" dirty="0"/>
          </a:p>
          <a:p>
            <a:pPr algn="r" rtl="1">
              <a:lnSpc>
                <a:spcPct val="150000"/>
              </a:lnSpc>
            </a:pPr>
            <a:r>
              <a:rPr lang="en-US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</a:t>
            </a:r>
            <a:endParaRPr lang="he-IL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800" dirty="0"/>
              <a:t>המתודה </a:t>
            </a:r>
            <a:r>
              <a:rPr lang="en-US" sz="1800" dirty="0"/>
              <a:t> pop</a:t>
            </a:r>
            <a:r>
              <a:rPr lang="he-IL" sz="1800" dirty="0"/>
              <a:t>מקבלת אינדקס של איבר, מוציאה אותו מהרשימה ומחזירה את ערכו.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8">
            <a:extLst>
              <a:ext uri="{FF2B5EF4-FFF2-40B4-BE49-F238E27FC236}">
                <a16:creationId xmlns:a16="http://schemas.microsoft.com/office/drawing/2014/main" id="{87C14EAA-1D40-7F9B-7C97-7891DFF09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1696141" y="3455361"/>
            <a:ext cx="1335385" cy="133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8055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מבוא לתכנות עם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endParaRPr lang="he-IL" dirty="0">
              <a:latin typeface="+mn-lt"/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en-US" sz="21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sort</a:t>
            </a:r>
            <a:endParaRPr lang="he-IL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800" dirty="0"/>
              <a:t>מה לגבי מיון רשימה? המתודה </a:t>
            </a:r>
            <a:r>
              <a:rPr lang="en-US" sz="1800" dirty="0"/>
              <a:t>sort</a:t>
            </a:r>
            <a:r>
              <a:rPr lang="he-IL" sz="1800" dirty="0"/>
              <a:t> מטפלת בזה. כל רשימה ש-</a:t>
            </a:r>
            <a:r>
              <a:rPr lang="en-US" sz="1800" dirty="0"/>
              <a:t>sort</a:t>
            </a:r>
            <a:r>
              <a:rPr lang="he-IL" sz="1800" dirty="0"/>
              <a:t> תפעל עליה תהפוך להיות ממוינת. אם נשתמש ב-</a:t>
            </a:r>
            <a:r>
              <a:rPr lang="en-US" sz="1800" dirty="0"/>
              <a:t>sort</a:t>
            </a:r>
            <a:r>
              <a:rPr lang="he-IL" sz="1800" dirty="0"/>
              <a:t> בלי להזין לתוכה פרמטרים, מספרים ימוינו לפי הגודל ומחרוזות ימוינו לפי סדר הופעתם במילון.</a:t>
            </a:r>
            <a:endParaRPr lang="en-US" sz="1800" dirty="0"/>
          </a:p>
          <a:p>
            <a:pPr algn="r" rtl="1">
              <a:lnSpc>
                <a:spcPct val="150000"/>
              </a:lnSpc>
            </a:pPr>
            <a:endParaRPr lang="he-IL" sz="1800" dirty="0"/>
          </a:p>
          <a:p>
            <a:pPr algn="r" rtl="1">
              <a:lnSpc>
                <a:spcPct val="150000"/>
              </a:lnSpc>
            </a:pPr>
            <a:r>
              <a:rPr lang="en-US" sz="21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  <a:endParaRPr lang="he-IL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800" dirty="0"/>
              <a:t>לעיתים נקבל מחרוזת ונרצה להפריד אותה למחרוזות קטנות יותר ולשמור אותן ברשימה. הדוגמה הקלאסית היא</a:t>
            </a:r>
            <a:r>
              <a:rPr lang="en-US" sz="1800" dirty="0"/>
              <a:t> </a:t>
            </a:r>
            <a:r>
              <a:rPr lang="he-IL" sz="1800" dirty="0"/>
              <a:t>מחרוזת שכוללת משפט, ואנחנו רוצים להפריד אותה למילים בודדות. לשם כך קיימת המתודה </a:t>
            </a:r>
            <a:r>
              <a:rPr lang="en-US" sz="1800" dirty="0"/>
              <a:t>split</a:t>
            </a:r>
            <a:r>
              <a:rPr lang="he-IL" sz="1800" dirty="0"/>
              <a:t>. כאמור, </a:t>
            </a:r>
            <a:r>
              <a:rPr lang="en-US" sz="1800" dirty="0"/>
              <a:t>split</a:t>
            </a:r>
            <a:r>
              <a:rPr lang="he-IL" sz="1800" dirty="0"/>
              <a:t> פועלת על משתנים מטיפוס מחרוזת, אך כיוון שהיא מחזירה רשימה נוכל כעת להבין יותר טוב את אופן הפעולה שלה.</a:t>
            </a:r>
          </a:p>
          <a:p>
            <a:pPr algn="r" rtl="1">
              <a:lnSpc>
                <a:spcPct val="150000"/>
              </a:lnSpc>
            </a:pPr>
            <a:r>
              <a:rPr lang="he-IL" sz="1800" dirty="0"/>
              <a:t>המתודה </a:t>
            </a:r>
            <a:r>
              <a:rPr lang="en-US" sz="1800" dirty="0"/>
              <a:t>split</a:t>
            </a:r>
            <a:r>
              <a:rPr lang="he-IL" sz="1800" dirty="0"/>
              <a:t> מקבלת כפרמטר תו או מחרוזת שלפיהם תתבצע ההפרדה.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8">
            <a:extLst>
              <a:ext uri="{FF2B5EF4-FFF2-40B4-BE49-F238E27FC236}">
                <a16:creationId xmlns:a16="http://schemas.microsoft.com/office/drawing/2014/main" id="{87C14EAA-1D40-7F9B-7C97-7891DFF09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1696141" y="3455361"/>
            <a:ext cx="1335385" cy="133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2203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מבוא לתכנות עם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endParaRPr lang="he-IL" dirty="0">
              <a:latin typeface="+mn-lt"/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הגדרת </a:t>
            </a:r>
            <a:r>
              <a:rPr lang="en-US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Dictionary</a:t>
            </a:r>
            <a:endParaRPr lang="he-IL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800" dirty="0"/>
              <a:t>משמש עבור יצירת פורמט "מפתח - ערך" (</a:t>
            </a:r>
            <a:r>
              <a:rPr lang="en-US" sz="1800" dirty="0"/>
              <a:t>key: value</a:t>
            </a:r>
            <a:r>
              <a:rPr lang="he-IL" sz="1800" dirty="0"/>
              <a:t>).</a:t>
            </a:r>
          </a:p>
          <a:p>
            <a:pPr algn="r" rtl="1">
              <a:lnSpc>
                <a:spcPct val="150000"/>
              </a:lnSpc>
            </a:pPr>
            <a:r>
              <a:rPr lang="he-IL" sz="1800" dirty="0"/>
              <a:t>פורמט פופולרי, כמו </a:t>
            </a:r>
            <a:r>
              <a:rPr lang="en-US" sz="1800" dirty="0"/>
              <a:t>JSON</a:t>
            </a:r>
            <a:r>
              <a:rPr lang="he-IL" sz="1800" dirty="0"/>
              <a:t> - גם משתמש בפורמט הזה.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8">
            <a:extLst>
              <a:ext uri="{FF2B5EF4-FFF2-40B4-BE49-F238E27FC236}">
                <a16:creationId xmlns:a16="http://schemas.microsoft.com/office/drawing/2014/main" id="{87C14EAA-1D40-7F9B-7C97-7891DFF09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1696141" y="3455361"/>
            <a:ext cx="1335385" cy="133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227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5664</TotalTime>
  <Words>518</Words>
  <Application>Microsoft Office PowerPoint</Application>
  <PresentationFormat>Widescreen</PresentationFormat>
  <Paragraphs>50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Consolas</vt:lpstr>
      <vt:lpstr>Sagona ExtraLight</vt:lpstr>
      <vt:lpstr>Speak Pro</vt:lpstr>
      <vt:lpstr>Wingdings</vt:lpstr>
      <vt:lpstr>Office Theme</vt:lpstr>
      <vt:lpstr>QA בודק תוכנה</vt:lpstr>
      <vt:lpstr>מבוא לתכנות עם PYTHON</vt:lpstr>
      <vt:lpstr>מבוא לתכנות עם PYTHON</vt:lpstr>
      <vt:lpstr>מבוא לתכנות עם PYTHON</vt:lpstr>
      <vt:lpstr>מבוא לתכנות עם PYTHON</vt:lpstr>
      <vt:lpstr>מבוא לתכנות עם PYTHON</vt:lpstr>
      <vt:lpstr>מבוא לתכנות עם PYTHON</vt:lpstr>
      <vt:lpstr>מבוא לתכנות עם PYTHON</vt:lpstr>
      <vt:lpstr>מבוא לתכנות עם PYTHON</vt:lpstr>
      <vt:lpstr>שאלות?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בניית אתרים</dc:title>
  <dc:creator>אלכס גורבצ'וב</dc:creator>
  <cp:lastModifiedBy>אלכס גורבצ'וב</cp:lastModifiedBy>
  <cp:revision>51</cp:revision>
  <dcterms:created xsi:type="dcterms:W3CDTF">2022-03-07T11:44:47Z</dcterms:created>
  <dcterms:modified xsi:type="dcterms:W3CDTF">2023-06-18T12:30:47Z</dcterms:modified>
</cp:coreProperties>
</file>